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E62F-C906-435B-9D83-542077FCCC8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A3E11-E573-4460-8745-ECE09F5E3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5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5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73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79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5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6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1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27B343-8067-4BD9-A3FB-8A22A4985B0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ED7298-FF4B-4240-94AF-6C7A7D05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0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252" y="344130"/>
            <a:ext cx="8740877" cy="4247535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VÝročnÍ</a:t>
            </a:r>
            <a:r>
              <a:rPr lang="cs-CZ" dirty="0"/>
              <a:t> </a:t>
            </a:r>
            <a:r>
              <a:rPr lang="cs-CZ" dirty="0" err="1"/>
              <a:t>zprÁva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NEEKA </a:t>
            </a:r>
            <a:r>
              <a:rPr lang="cs-CZ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z.s</a:t>
            </a: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.</a:t>
            </a:r>
            <a:b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/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cs-CZ" sz="2700" dirty="0"/>
              <a:t>2022</a:t>
            </a:r>
            <a:endParaRPr lang="en-US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7704" y="5476461"/>
            <a:ext cx="9751677" cy="1061993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jsme tady, abychom pomáhali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050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4" y="198925"/>
            <a:ext cx="1890545" cy="12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37" y="303298"/>
            <a:ext cx="10304365" cy="143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Naš spolek má školní projekt:</a:t>
            </a:r>
          </a:p>
          <a:p>
            <a:pPr marL="0" indent="0">
              <a:buNone/>
            </a:pPr>
            <a:r>
              <a:rPr lang="cs-CZ" b="1" dirty="0"/>
              <a:t>vaření teplé stravy ve školách na Ukrajině</a:t>
            </a:r>
            <a:r>
              <a:rPr lang="uk-UA" b="1" dirty="0"/>
              <a:t> </a:t>
            </a:r>
            <a:r>
              <a:rPr lang="cs-CZ" b="1" dirty="0"/>
              <a:t>pro sirotky a polosirotky </a:t>
            </a:r>
            <a:r>
              <a:rPr lang="uk-UA" b="1" dirty="0"/>
              <a:t> </a:t>
            </a:r>
            <a:r>
              <a:rPr lang="cs-CZ" b="1" dirty="0"/>
              <a:t>z problematických a sociálně znevýhodněných</a:t>
            </a:r>
            <a:r>
              <a:rPr lang="uk-UA" b="1" dirty="0"/>
              <a:t> </a:t>
            </a:r>
            <a:r>
              <a:rPr lang="cs-CZ" b="1" dirty="0"/>
              <a:t>rodin.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dirty="0"/>
              <a:t>Během výuky ve škole, děti díky dárcům dostanou jedno teplé jídlo denně a tím je oběd.</a:t>
            </a:r>
            <a:r>
              <a:rPr lang="uk-UA" dirty="0"/>
              <a:t>  </a:t>
            </a:r>
            <a:endParaRPr lang="en-US" dirty="0"/>
          </a:p>
        </p:txBody>
      </p:sp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7" y="1836504"/>
            <a:ext cx="3804863" cy="2853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23" y="1836504"/>
            <a:ext cx="3006904" cy="2255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23" y="4562583"/>
            <a:ext cx="2942261" cy="1961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51" y="3452117"/>
            <a:ext cx="4607960" cy="30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56" y="111978"/>
            <a:ext cx="11163659" cy="2078330"/>
          </a:xfrm>
        </p:spPr>
        <p:txBody>
          <a:bodyPr>
            <a:normAutofit/>
          </a:bodyPr>
          <a:lstStyle/>
          <a:p>
            <a:r>
              <a:rPr lang="en-US" b="1" dirty="0" err="1"/>
              <a:t>Projektem</a:t>
            </a:r>
            <a:r>
              <a:rPr lang="en-US" b="1" dirty="0"/>
              <a:t> pod </a:t>
            </a:r>
            <a:r>
              <a:rPr lang="en-US" b="1" dirty="0" err="1"/>
              <a:t>názvem</a:t>
            </a:r>
            <a:r>
              <a:rPr lang="en-US" b="1" dirty="0"/>
              <a:t> </a:t>
            </a:r>
            <a:r>
              <a:rPr lang="en-US" b="1" dirty="0" err="1"/>
              <a:t>Adopce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dálku</a:t>
            </a:r>
            <a:r>
              <a:rPr lang="en-US" dirty="0"/>
              <a:t>, </a:t>
            </a:r>
            <a:r>
              <a:rPr lang="en-US" dirty="0" err="1"/>
              <a:t>pomáháme</a:t>
            </a:r>
            <a:r>
              <a:rPr lang="en-US" dirty="0"/>
              <a:t> </a:t>
            </a:r>
            <a:r>
              <a:rPr lang="en-US" dirty="0" err="1"/>
              <a:t>dětem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vlivem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 </a:t>
            </a:r>
            <a:r>
              <a:rPr lang="cs-CZ" dirty="0"/>
              <a:t>    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Ukrajině</a:t>
            </a:r>
            <a:r>
              <a:rPr lang="en-US" dirty="0"/>
              <a:t> </a:t>
            </a:r>
            <a:r>
              <a:rPr lang="en-US" dirty="0" err="1"/>
              <a:t>zůstaly</a:t>
            </a:r>
            <a:r>
              <a:rPr lang="en-US" dirty="0"/>
              <a:t> </a:t>
            </a:r>
            <a:r>
              <a:rPr lang="en-US" dirty="0" err="1"/>
              <a:t>samy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s </a:t>
            </a:r>
            <a:r>
              <a:rPr lang="en-US" dirty="0" err="1"/>
              <a:t>jedním</a:t>
            </a:r>
            <a:r>
              <a:rPr lang="en-US" dirty="0"/>
              <a:t> </a:t>
            </a:r>
            <a:r>
              <a:rPr lang="en-US" dirty="0" err="1"/>
              <a:t>rodičem</a:t>
            </a:r>
            <a:r>
              <a:rPr lang="en-US" dirty="0"/>
              <a:t>. NEEKA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zaštiťuje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dárcem</a:t>
            </a:r>
            <a:r>
              <a:rPr lang="en-US" dirty="0"/>
              <a:t> a </a:t>
            </a:r>
            <a:r>
              <a:rPr lang="en-US" dirty="0" err="1"/>
              <a:t>dítětem</a:t>
            </a:r>
            <a:r>
              <a:rPr lang="en-US" dirty="0"/>
              <a:t> a </a:t>
            </a:r>
            <a:r>
              <a:rPr lang="en-US" dirty="0" err="1"/>
              <a:t>ručí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správný</a:t>
            </a:r>
            <a:r>
              <a:rPr lang="en-US" dirty="0"/>
              <a:t> </a:t>
            </a:r>
            <a:r>
              <a:rPr lang="en-US" dirty="0" err="1"/>
              <a:t>chod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je </a:t>
            </a:r>
            <a:r>
              <a:rPr lang="en-US" dirty="0" err="1"/>
              <a:t>zlepšit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dítěte</a:t>
            </a:r>
            <a:r>
              <a:rPr lang="en-US" dirty="0"/>
              <a:t> </a:t>
            </a:r>
            <a:r>
              <a:rPr lang="en-US" dirty="0" err="1"/>
              <a:t>zajištěním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potřeb</a:t>
            </a:r>
            <a:r>
              <a:rPr lang="en-US" dirty="0"/>
              <a:t>, a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přispět</a:t>
            </a:r>
            <a:r>
              <a:rPr lang="en-US" dirty="0"/>
              <a:t> k </a:t>
            </a:r>
            <a:r>
              <a:rPr lang="en-US" dirty="0" err="1"/>
              <a:t>dosažení</a:t>
            </a:r>
            <a:r>
              <a:rPr lang="en-US" dirty="0"/>
              <a:t> </a:t>
            </a:r>
            <a:r>
              <a:rPr lang="en-US" dirty="0" err="1"/>
              <a:t>harmonického</a:t>
            </a:r>
            <a:r>
              <a:rPr lang="en-US" dirty="0"/>
              <a:t> </a:t>
            </a:r>
            <a:r>
              <a:rPr lang="en-US" dirty="0" err="1"/>
              <a:t>rozvoje</a:t>
            </a:r>
            <a:r>
              <a:rPr lang="en-US" dirty="0"/>
              <a:t> </a:t>
            </a:r>
            <a:r>
              <a:rPr lang="en-US" dirty="0" err="1"/>
              <a:t>osobnosti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05" y="2026604"/>
            <a:ext cx="2501326" cy="24902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52" y="4804806"/>
            <a:ext cx="3324557" cy="18679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76" y="2026605"/>
            <a:ext cx="1867657" cy="24902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21" y="2026605"/>
            <a:ext cx="4446802" cy="24902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68" y="4813492"/>
            <a:ext cx="3337429" cy="18689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62" y="4795140"/>
            <a:ext cx="3028230" cy="18873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2" y="2121285"/>
            <a:ext cx="3599835" cy="23955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2" y="4811486"/>
            <a:ext cx="2811560" cy="18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5" y="400266"/>
            <a:ext cx="11061862" cy="165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Naši partneři: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kt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1" y="1940559"/>
            <a:ext cx="3619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nájem bytů Moravskoslezský kraj(Ostrava,Havířov,Karviná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32" y="1940559"/>
            <a:ext cx="304799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C Trading | Cesky Te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32" y="3997653"/>
            <a:ext cx="2598341" cy="27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ga24 | Cesky Tes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85" y="3997653"/>
            <a:ext cx="2717104" cy="27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rtneři ve výuce - Fakulta strojní - VŠB-TU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83" y="1940559"/>
            <a:ext cx="3531796" cy="1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3669216" y="450781"/>
            <a:ext cx="6631165" cy="1098544"/>
          </a:xfrm>
          <a:prstGeom prst="ribbon2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Děkujeme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емає опису світлини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8" y="862136"/>
            <a:ext cx="3857015" cy="5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4778114" y="766829"/>
            <a:ext cx="5560828" cy="5240566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Jménem organizace NEEKA děkuji všem členům spolku,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dobrovolnikům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a dárcům.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Katalin Holiš, </a:t>
            </a:r>
          </a:p>
          <a:p>
            <a:r>
              <a:rPr lang="en-US" dirty="0" err="1">
                <a:solidFill>
                  <a:schemeClr val="bg1"/>
                </a:solidFill>
              </a:rPr>
              <a:t>ředitel</a:t>
            </a:r>
            <a:r>
              <a:rPr lang="cs-CZ" dirty="0">
                <a:solidFill>
                  <a:schemeClr val="bg1"/>
                </a:solidFill>
              </a:rPr>
              <a:t>ka</a:t>
            </a:r>
            <a:r>
              <a:rPr lang="en-US" dirty="0">
                <a:solidFill>
                  <a:schemeClr val="bg1"/>
                </a:solidFill>
              </a:rPr>
              <a:t> org</a:t>
            </a:r>
            <a:r>
              <a:rPr lang="cs-CZ" dirty="0">
                <a:solidFill>
                  <a:schemeClr val="bg1"/>
                </a:solidFill>
              </a:rPr>
              <a:t>al</a:t>
            </a:r>
            <a:r>
              <a:rPr lang="en-US" dirty="0" err="1">
                <a:solidFill>
                  <a:schemeClr val="bg1"/>
                </a:solidFill>
              </a:rPr>
              <a:t>nizace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Neeka</a:t>
            </a:r>
            <a:endParaRPr lang="en-US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2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360" y="111978"/>
            <a:ext cx="8534400" cy="989236"/>
          </a:xfrm>
        </p:spPr>
        <p:txBody>
          <a:bodyPr/>
          <a:lstStyle/>
          <a:p>
            <a:r>
              <a:rPr lang="cs-CZ" dirty="0"/>
              <a:t>Úvodní slovo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740" y="2271252"/>
            <a:ext cx="11163659" cy="4198373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Účelem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organizace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NEEKA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z.s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. je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především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zajišťování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pomoci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potřebným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osobám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ochrana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zdraví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životního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prostředí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další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s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tím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související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úkoly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Koordinujeme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sbírky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pro potřebné,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nejen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v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tuzemsku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, ale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v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Evropské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unii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či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mimo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státy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EU.</a:t>
            </a:r>
            <a:endParaRPr lang="cs-CZ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Máme několik </a:t>
            </a:r>
            <a:r>
              <a:rPr lang="cs-CZ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oblastí činnosti organizace:</a:t>
            </a:r>
          </a:p>
          <a:p>
            <a:pPr fontAlgn="base"/>
            <a:r>
              <a:rPr lang="en-US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Pomoc</a:t>
            </a:r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potřebným</a:t>
            </a:r>
            <a:r>
              <a:rPr lang="cs-CZ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pomáháme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lidem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kteří</a:t>
            </a:r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pomoc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potřebují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. </a:t>
            </a:r>
          </a:p>
          <a:p>
            <a:pPr fontAlgn="base"/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Ochrana</a:t>
            </a:r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zdraví</a:t>
            </a:r>
            <a:r>
              <a:rPr lang="cs-CZ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- m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ezi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naše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další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priority je starost o 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zdraví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které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máme</a:t>
            </a:r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každý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jen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jedno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cs-CZ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en-US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Životní</a:t>
            </a:r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prostředí</a:t>
            </a:r>
            <a:r>
              <a:rPr lang="cs-CZ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- o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životní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prostředí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je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nutné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pečovat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starat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se o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něj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cs-CZ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Naš </a:t>
            </a:r>
            <a:r>
              <a:rPr lang="cs-CZ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slogan</a:t>
            </a:r>
            <a:r>
              <a:rPr lang="cs-C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je uveden na titulní stránce -  </a:t>
            </a:r>
          </a:p>
          <a:p>
            <a:pPr fontAlgn="base"/>
            <a:r>
              <a:rPr lang="cs-CZ" sz="31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js</a:t>
            </a:r>
            <a:r>
              <a:rPr lang="cs-CZ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 tady, abychom pomáhali</a:t>
            </a:r>
            <a:endParaRPr lang="en-US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base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fontAlgn="base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8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6148" y="241262"/>
            <a:ext cx="4739149" cy="613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Organizační struktura NEEKA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9462" y="1292490"/>
            <a:ext cx="4139380" cy="963561"/>
          </a:xfrm>
          <a:prstGeom prst="rect">
            <a:avLst/>
          </a:prstGeom>
          <a:solidFill>
            <a:srgbClr val="00B050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Katalin</a:t>
            </a:r>
            <a:r>
              <a:rPr lang="en-US" b="1" dirty="0"/>
              <a:t> Holi</a:t>
            </a:r>
            <a:r>
              <a:rPr lang="cs-CZ" b="1" dirty="0"/>
              <a:t>š</a:t>
            </a:r>
            <a:r>
              <a:rPr lang="en-US" b="1" dirty="0"/>
              <a:t> - </a:t>
            </a:r>
            <a:r>
              <a:rPr lang="en-US" b="1" dirty="0" err="1"/>
              <a:t>ředitelka</a:t>
            </a:r>
            <a:r>
              <a:rPr lang="en-US" b="1" dirty="0"/>
              <a:t> </a:t>
            </a:r>
            <a:r>
              <a:rPr lang="en-US" b="1" dirty="0" err="1"/>
              <a:t>organizace</a:t>
            </a: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7750335" y="5722373"/>
            <a:ext cx="3986980" cy="103730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György Holiš</a:t>
            </a:r>
            <a:r>
              <a:rPr lang="cs-CZ" dirty="0"/>
              <a:t> – koordinátor projektů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7750335" y="4444409"/>
            <a:ext cx="3986980" cy="111161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Marcela Holková </a:t>
            </a:r>
            <a:r>
              <a:rPr lang="cs-CZ" dirty="0"/>
              <a:t>- koordinátor humanitární pomoci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503074" y="5266598"/>
            <a:ext cx="3757695" cy="10385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Jana Semanová </a:t>
            </a:r>
            <a:r>
              <a:rPr lang="cs-CZ" dirty="0"/>
              <a:t>- účetní</a:t>
            </a:r>
            <a:endParaRPr lang="en-US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520725" y="2849308"/>
            <a:ext cx="4139380" cy="857863"/>
          </a:xfrm>
          <a:prstGeom prst="flowChartAlternateProcess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Karel Folwarczny </a:t>
            </a:r>
            <a:r>
              <a:rPr lang="cs-CZ" dirty="0"/>
              <a:t>– zástupce ředitele</a:t>
            </a:r>
            <a:endParaRPr lang="en-US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209414" y="338115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347637" y="1755679"/>
            <a:ext cx="1090520" cy="730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перфолента 29"/>
          <p:cNvSpPr/>
          <p:nvPr/>
        </p:nvSpPr>
        <p:spPr>
          <a:xfrm>
            <a:off x="430191" y="1801923"/>
            <a:ext cx="4139380" cy="1403498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Spravní rada</a:t>
            </a:r>
            <a:endParaRPr lang="en-US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326372" y="1742711"/>
            <a:ext cx="42530" cy="437101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368902" y="6113721"/>
            <a:ext cx="1381433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9" idx="6"/>
          </p:cNvCxnSpPr>
          <p:nvPr/>
        </p:nvCxnSpPr>
        <p:spPr>
          <a:xfrm flipH="1" flipV="1">
            <a:off x="4260769" y="5785853"/>
            <a:ext cx="2108133" cy="43949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8" idx="2"/>
          </p:cNvCxnSpPr>
          <p:nvPr/>
        </p:nvCxnSpPr>
        <p:spPr>
          <a:xfrm flipH="1" flipV="1">
            <a:off x="6347637" y="5000216"/>
            <a:ext cx="1402698" cy="1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1" idx="1"/>
          </p:cNvCxnSpPr>
          <p:nvPr/>
        </p:nvCxnSpPr>
        <p:spPr>
          <a:xfrm flipH="1">
            <a:off x="6347637" y="3278240"/>
            <a:ext cx="1173088" cy="2294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630533" y="2503672"/>
            <a:ext cx="1695838" cy="22990"/>
          </a:xfrm>
          <a:prstGeom prst="line">
            <a:avLst/>
          </a:prstGeom>
          <a:ln cap="flat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45902" y="3830123"/>
            <a:ext cx="3986980" cy="11116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Táňa Žídková </a:t>
            </a:r>
            <a:r>
              <a:rPr lang="cs-CZ" dirty="0"/>
              <a:t>– propagace,PR specialista</a:t>
            </a:r>
            <a:endParaRPr lang="en-US" dirty="0"/>
          </a:p>
        </p:txBody>
      </p:sp>
      <p:cxnSp>
        <p:nvCxnSpPr>
          <p:cNvPr id="48" name="Прямая соединительная линия 47"/>
          <p:cNvCxnSpPr>
            <a:stCxn id="47" idx="6"/>
          </p:cNvCxnSpPr>
          <p:nvPr/>
        </p:nvCxnSpPr>
        <p:spPr>
          <a:xfrm flipV="1">
            <a:off x="4332882" y="4385930"/>
            <a:ext cx="2014755" cy="1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49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902" y="471949"/>
            <a:ext cx="11163659" cy="620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Když začala válka na Ukrajině,  vážně jsme se zamýšleli nad tim, jak         efektivně můžeme pomáhat lidem, kteří pomoc potřebují nejen v Česku, ale                    i na Ukrajině. Proto jsme založili spolek NEEKA z. s. Zaregistrován byl  krajským soudem v Ostravě 28.dubna 2022. </a:t>
            </a:r>
          </a:p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Sídlo máme na dvou adresách:                                               </a:t>
            </a:r>
          </a:p>
          <a:p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Karviná</a:t>
            </a: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 - </a:t>
            </a:r>
            <a:r>
              <a:rPr lang="en-US" dirty="0" err="1">
                <a:solidFill>
                  <a:srgbClr val="FFFF00"/>
                </a:solidFill>
                <a:latin typeface="Arial Black" panose="020B0A04020102020204" pitchFamily="34" charset="0"/>
              </a:rPr>
              <a:t>tř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Arial Black" panose="020B0A04020102020204" pitchFamily="34" charset="0"/>
              </a:rPr>
              <a:t>Osvobození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 1370/53, </a:t>
            </a:r>
            <a:r>
              <a:rPr lang="en-US" dirty="0" err="1">
                <a:solidFill>
                  <a:srgbClr val="FFFF00"/>
                </a:solidFill>
                <a:latin typeface="Arial Black" panose="020B0A04020102020204" pitchFamily="34" charset="0"/>
              </a:rPr>
              <a:t>Nové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Black" panose="020B0A04020102020204" pitchFamily="34" charset="0"/>
              </a:rPr>
              <a:t>Město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, 735 06 </a:t>
            </a:r>
            <a:r>
              <a:rPr lang="en-US" dirty="0" err="1">
                <a:solidFill>
                  <a:srgbClr val="FFFF00"/>
                </a:solidFill>
                <a:latin typeface="Arial Black" panose="020B0A04020102020204" pitchFamily="34" charset="0"/>
              </a:rPr>
              <a:t>Karviná</a:t>
            </a:r>
            <a:r>
              <a:rPr lang="cs-CZ" dirty="0">
                <a:solidFill>
                  <a:srgbClr val="FFFF00"/>
                </a:solidFill>
                <a:latin typeface="Arial Black" panose="020B0A04020102020204" pitchFamily="34" charset="0"/>
              </a:rPr>
              <a:t>,                           </a:t>
            </a: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Brno</a:t>
            </a: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 - </a:t>
            </a:r>
            <a:r>
              <a:rPr lang="cs-CZ" dirty="0">
                <a:solidFill>
                  <a:srgbClr val="FFFF00"/>
                </a:solidFill>
                <a:latin typeface="Arial Black" panose="020B0A04020102020204" pitchFamily="34" charset="0"/>
              </a:rPr>
              <a:t>Moravské naměsti 690/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15,  602 00 Brno</a:t>
            </a:r>
            <a:r>
              <a:rPr lang="cs-CZ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V </a:t>
            </a:r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Jihomoravském </a:t>
            </a: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kraji spolupracujeme s KACPU, kde pomáháme uprchlíkům z Ukrajiny. Z počátku to bylo tlumočení, pak pomoc z  ubytováním, </a:t>
            </a:r>
            <a:r>
              <a:rPr lang="cs-CZ" dirty="0" err="1">
                <a:solidFill>
                  <a:schemeClr val="bg1"/>
                </a:solidFill>
                <a:latin typeface="Arial Black" panose="020B0A04020102020204" pitchFamily="34" charset="0"/>
              </a:rPr>
              <a:t>zařizením</a:t>
            </a: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 bytu, zajištěním potřebného oblečení, hygienických potřeb a potravinových setů.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Spolupracují s námi lidé, kteří jako dobrovolníci pomáhají Čechům, Ukrajincům,  </a:t>
            </a:r>
            <a:r>
              <a:rPr lang="cs-CZ" b="1" dirty="0">
                <a:solidFill>
                  <a:schemeClr val="bg1"/>
                </a:solidFill>
                <a:latin typeface="Arial Black" panose="020B0A04020102020204" pitchFamily="34" charset="0"/>
              </a:rPr>
              <a:t>ale i jiným etnickým skupinám.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889" y="344131"/>
            <a:ext cx="11163659" cy="234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Snažíme se být stále tam, kde je pomoc potřeba. Za rok 2022 jsme dopravili na       Ukrajinu několik stovek tun nákladu v 8 kamionech. Byly to potraviny,     higiena, elektrocentrály, zdravotnické zařízení, léky. Rovněž minulý rok na Ukrajinu bylo vypraveno naší organizací 11 dodávek a tranzitů s pomoci.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9" y="2015611"/>
            <a:ext cx="3598606" cy="2698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73" y="2015611"/>
            <a:ext cx="3690375" cy="27677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6501" y="2596944"/>
            <a:ext cx="4650664" cy="34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171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На зображенні може бути: стої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4" y="1981599"/>
            <a:ext cx="4895894" cy="36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 зображенні може бути: стоїть та текст «EEKA 9T6 7702 CHMITZ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35" y="3177434"/>
            <a:ext cx="3680565" cy="36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2283" y="393290"/>
            <a:ext cx="10186219" cy="1828800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Úzce</a:t>
            </a:r>
            <a:r>
              <a:rPr lang="en-US" dirty="0"/>
              <a:t> </a:t>
            </a:r>
            <a:r>
              <a:rPr lang="en-US" dirty="0" err="1"/>
              <a:t>spolupracujeme</a:t>
            </a:r>
            <a:r>
              <a:rPr lang="en-US" dirty="0"/>
              <a:t> s NEEKA </a:t>
            </a:r>
            <a:r>
              <a:rPr lang="en-US" dirty="0" err="1"/>
              <a:t>Ukrajina</a:t>
            </a:r>
            <a:r>
              <a:rPr lang="en-US" dirty="0"/>
              <a:t>. V </a:t>
            </a:r>
            <a:r>
              <a:rPr lang="en-US" dirty="0" err="1"/>
              <a:t>roce</a:t>
            </a:r>
            <a:r>
              <a:rPr lang="en-US" dirty="0"/>
              <a:t> 2022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cs-CZ" dirty="0"/>
              <a:t>zavezli</a:t>
            </a:r>
            <a:r>
              <a:rPr lang="en-US" dirty="0"/>
              <a:t> </a:t>
            </a:r>
            <a:r>
              <a:rPr lang="cs-CZ" dirty="0"/>
              <a:t>kamiony s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do </a:t>
            </a:r>
            <a:r>
              <a:rPr lang="en-US" dirty="0" err="1"/>
              <a:t>válečných</a:t>
            </a:r>
            <a:r>
              <a:rPr lang="en-US" dirty="0"/>
              <a:t> </a:t>
            </a:r>
            <a:r>
              <a:rPr lang="en-US" dirty="0" err="1"/>
              <a:t>oblastí</a:t>
            </a:r>
            <a:r>
              <a:rPr lang="cs-CZ" dirty="0"/>
              <a:t> a bylo to</a:t>
            </a:r>
            <a:r>
              <a:rPr lang="en-US" dirty="0"/>
              <a:t>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spolupráci</a:t>
            </a:r>
            <a:r>
              <a:rPr lang="en-US" dirty="0"/>
              <a:t>. </a:t>
            </a:r>
            <a:r>
              <a:rPr lang="en-US" dirty="0" err="1"/>
              <a:t>Pomoc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dorazila</a:t>
            </a:r>
            <a:r>
              <a:rPr lang="en-US" dirty="0"/>
              <a:t> </a:t>
            </a:r>
            <a:r>
              <a:rPr lang="en-US" dirty="0" err="1"/>
              <a:t>přesně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určení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Pomáháme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dárcům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poskytují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I </a:t>
            </a:r>
            <a:r>
              <a:rPr lang="en-US" dirty="0" err="1"/>
              <a:t>materiální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" name="Picture 8" descr="Немає опису світлин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8" y="1981599"/>
            <a:ext cx="3680565" cy="27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1" y="4000206"/>
            <a:ext cx="2060537" cy="27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6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740" y="566486"/>
            <a:ext cx="11163659" cy="1179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Arial Black" panose="020B0A04020102020204" pitchFamily="34" charset="0"/>
              </a:rPr>
              <a:t>Naše pomoc také putovala  do Kijevské a </a:t>
            </a:r>
            <a:r>
              <a:rPr lang="cs-CZ" dirty="0" err="1">
                <a:solidFill>
                  <a:schemeClr val="tx1"/>
                </a:solidFill>
                <a:latin typeface="Arial Black" panose="020B0A04020102020204" pitchFamily="34" charset="0"/>
              </a:rPr>
              <a:t>Černihivské</a:t>
            </a:r>
            <a:r>
              <a:rPr lang="cs-CZ" dirty="0">
                <a:solidFill>
                  <a:schemeClr val="tx1"/>
                </a:solidFill>
                <a:latin typeface="Arial Black" panose="020B0A04020102020204" pitchFamily="34" charset="0"/>
              </a:rPr>
              <a:t> oblasti.    Náklad v pořádku dorazil na místo určení. Foto je pořízené dobrovolníkem.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ůže jít o obrázek 4 lidem a stojícím lid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8" y="1746356"/>
            <a:ext cx="3754080" cy="50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Může jít o obrázek 4 lidem , stojícím lidem a venkovním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67" y="1746357"/>
            <a:ext cx="2326711" cy="31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Může jít o obrázek 1 osobě a venkovním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44" y="1730789"/>
            <a:ext cx="3765755" cy="50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ůže jít o obrázek 1 osobě a venkovním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42" y="3811950"/>
            <a:ext cx="2204884" cy="29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Немає опису світлин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507"/>
            <a:ext cx="5644006" cy="42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40" y="1170507"/>
            <a:ext cx="5342148" cy="4006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09" y="2961911"/>
            <a:ext cx="2861036" cy="3814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7" y="3072809"/>
            <a:ext cx="2838893" cy="3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731" y="262043"/>
            <a:ext cx="11156209" cy="2651278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Dalším</a:t>
            </a:r>
            <a:r>
              <a:rPr lang="en-US" dirty="0"/>
              <a:t> </a:t>
            </a:r>
            <a:r>
              <a:rPr lang="en-US" dirty="0" err="1"/>
              <a:t>finančním</a:t>
            </a:r>
            <a:r>
              <a:rPr lang="en-US" dirty="0"/>
              <a:t> </a:t>
            </a:r>
            <a:r>
              <a:rPr lang="en-US" dirty="0" err="1"/>
              <a:t>zdrojem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je </a:t>
            </a:r>
            <a:r>
              <a:rPr lang="en-US" b="1" dirty="0" err="1"/>
              <a:t>obchod</a:t>
            </a:r>
            <a:r>
              <a:rPr lang="en-US" b="1" dirty="0"/>
              <a:t> s </a:t>
            </a:r>
            <a:r>
              <a:rPr lang="en-US" b="1" dirty="0" err="1"/>
              <a:t>názvem</a:t>
            </a:r>
            <a:r>
              <a:rPr lang="en-US" b="1" dirty="0"/>
              <a:t> </a:t>
            </a:r>
            <a:r>
              <a:rPr lang="en-US" b="1" dirty="0" err="1"/>
              <a:t>Levný</a:t>
            </a:r>
            <a:r>
              <a:rPr lang="en-US" b="1" dirty="0"/>
              <a:t> </a:t>
            </a:r>
            <a:r>
              <a:rPr lang="en-US" b="1" dirty="0" err="1"/>
              <a:t>nábytek</a:t>
            </a:r>
            <a:r>
              <a:rPr lang="en-US" dirty="0"/>
              <a:t>. </a:t>
            </a:r>
            <a:r>
              <a:rPr lang="en-US" dirty="0" err="1"/>
              <a:t>Peníze</a:t>
            </a:r>
            <a:r>
              <a:rPr lang="en-US" dirty="0"/>
              <a:t> </a:t>
            </a:r>
            <a:r>
              <a:rPr lang="cs-CZ" dirty="0"/>
              <a:t>   </a:t>
            </a:r>
            <a:r>
              <a:rPr lang="en-US" dirty="0" err="1"/>
              <a:t>získané</a:t>
            </a:r>
            <a:r>
              <a:rPr lang="en-US" dirty="0"/>
              <a:t> </a:t>
            </a:r>
            <a:r>
              <a:rPr lang="en-US" dirty="0" err="1"/>
              <a:t>tímto</a:t>
            </a:r>
            <a:r>
              <a:rPr lang="en-US" dirty="0"/>
              <a:t> </a:t>
            </a:r>
            <a:r>
              <a:rPr lang="en-US" dirty="0" err="1"/>
              <a:t>prodejem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Veřejné</a:t>
            </a:r>
            <a:r>
              <a:rPr lang="en-US" dirty="0"/>
              <a:t> </a:t>
            </a:r>
            <a:r>
              <a:rPr lang="en-US" dirty="0" err="1"/>
              <a:t>sbírky</a:t>
            </a:r>
            <a:r>
              <a:rPr lang="en-US" dirty="0"/>
              <a:t>, </a:t>
            </a:r>
            <a:r>
              <a:rPr lang="en-US" dirty="0" err="1"/>
              <a:t>nepodléhají</a:t>
            </a:r>
            <a:r>
              <a:rPr lang="en-US" dirty="0"/>
              <a:t> </a:t>
            </a:r>
            <a:r>
              <a:rPr lang="en-US" dirty="0" err="1"/>
              <a:t>dani</a:t>
            </a:r>
            <a:r>
              <a:rPr lang="en-US" dirty="0"/>
              <a:t> a </a:t>
            </a:r>
            <a:r>
              <a:rPr lang="en-US" dirty="0" err="1"/>
              <a:t>jsou</a:t>
            </a:r>
            <a:r>
              <a:rPr lang="cs-CZ" dirty="0"/>
              <a:t>         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projekty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v </a:t>
            </a:r>
            <a:r>
              <a:rPr lang="en-US" dirty="0" err="1"/>
              <a:t>tuzemsku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Zboží</a:t>
            </a:r>
            <a:r>
              <a:rPr lang="en-US" dirty="0"/>
              <a:t> v </a:t>
            </a:r>
            <a:r>
              <a:rPr lang="en-US" dirty="0" err="1"/>
              <a:t>obchodě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dary</a:t>
            </a:r>
            <a:r>
              <a:rPr lang="en-US" dirty="0"/>
              <a:t> </a:t>
            </a:r>
            <a:r>
              <a:rPr lang="en-US" dirty="0" err="1"/>
              <a:t>občanů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nábytek</a:t>
            </a:r>
            <a:r>
              <a:rPr lang="en-US" dirty="0"/>
              <a:t> </a:t>
            </a:r>
            <a:r>
              <a:rPr lang="en-US" dirty="0" err="1"/>
              <a:t>zdarma</a:t>
            </a:r>
            <a:r>
              <a:rPr lang="en-US" dirty="0"/>
              <a:t> </a:t>
            </a:r>
            <a:r>
              <a:rPr lang="en-US" dirty="0" err="1"/>
              <a:t>darují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dobrou</a:t>
            </a:r>
            <a:r>
              <a:rPr lang="en-US" dirty="0"/>
              <a:t> </a:t>
            </a:r>
            <a:r>
              <a:rPr lang="en-US" dirty="0" err="1"/>
              <a:t>věc</a:t>
            </a:r>
            <a:r>
              <a:rPr lang="en-US" dirty="0"/>
              <a:t>. Ten se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prodává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levně</a:t>
            </a:r>
            <a:r>
              <a:rPr lang="en-US" dirty="0"/>
              <a:t>, </a:t>
            </a:r>
            <a:r>
              <a:rPr lang="en-US" dirty="0" err="1"/>
              <a:t>tudíž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ho </a:t>
            </a:r>
            <a:r>
              <a:rPr lang="en-US" dirty="0" err="1"/>
              <a:t>můžou</a:t>
            </a:r>
            <a:r>
              <a:rPr lang="en-US" dirty="0"/>
              <a:t> </a:t>
            </a:r>
            <a:r>
              <a:rPr lang="en-US" dirty="0" err="1"/>
              <a:t>pořídit</a:t>
            </a:r>
            <a:r>
              <a:rPr lang="en-US" dirty="0"/>
              <a:t> I </a:t>
            </a:r>
            <a:r>
              <a:rPr lang="en-US" dirty="0" err="1"/>
              <a:t>sociálně</a:t>
            </a:r>
            <a:r>
              <a:rPr lang="en-US" dirty="0"/>
              <a:t> </a:t>
            </a:r>
            <a:r>
              <a:rPr lang="en-US" dirty="0" err="1"/>
              <a:t>slabší</a:t>
            </a:r>
            <a:r>
              <a:rPr lang="en-US" dirty="0"/>
              <a:t> </a:t>
            </a:r>
            <a:r>
              <a:rPr lang="en-US" dirty="0" err="1"/>
              <a:t>občané</a:t>
            </a:r>
            <a:r>
              <a:rPr lang="en-US" dirty="0"/>
              <a:t> a </a:t>
            </a:r>
            <a:r>
              <a:rPr lang="en-US" dirty="0" err="1"/>
              <a:t>výtěžek</a:t>
            </a:r>
            <a:r>
              <a:rPr lang="en-US" dirty="0"/>
              <a:t> je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Veřejné</a:t>
            </a:r>
            <a:r>
              <a:rPr lang="en-US" dirty="0"/>
              <a:t> </a:t>
            </a:r>
            <a:r>
              <a:rPr lang="en-US" dirty="0" err="1"/>
              <a:t>sbírky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3074" name="Picture 2" descr="https://www.neeka.cz/wp-content/uploads/2023/06/Neeka_velke_logo_barevne_small-300x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2" y="111977"/>
            <a:ext cx="1427777" cy="9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756005"/>
            <a:ext cx="2857500" cy="1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59" y="2913321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46" y="2756005"/>
            <a:ext cx="3858547" cy="3858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574357"/>
            <a:ext cx="2941074" cy="2214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05" y="4603855"/>
            <a:ext cx="2890684" cy="21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1610</TotalTime>
  <Words>595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Black</vt:lpstr>
      <vt:lpstr>Baskerville Old Face</vt:lpstr>
      <vt:lpstr>Bell MT</vt:lpstr>
      <vt:lpstr>Bradley Hand ITC</vt:lpstr>
      <vt:lpstr>Calibri</vt:lpstr>
      <vt:lpstr>Century Gothic</vt:lpstr>
      <vt:lpstr>Wingdings 3</vt:lpstr>
      <vt:lpstr>Сектор</vt:lpstr>
      <vt:lpstr>VÝročnÍ zprÁva   NEEKA z.s.  2022</vt:lpstr>
      <vt:lpstr>Úvodní slovo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  19 stol.</dc:title>
  <dc:creator>Admin</dc:creator>
  <cp:lastModifiedBy>Admin</cp:lastModifiedBy>
  <cp:revision>68</cp:revision>
  <dcterms:created xsi:type="dcterms:W3CDTF">2023-04-03T17:52:55Z</dcterms:created>
  <dcterms:modified xsi:type="dcterms:W3CDTF">2023-09-10T16:04:03Z</dcterms:modified>
</cp:coreProperties>
</file>